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0" r:id="rId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C5C"/>
    <a:srgbClr val="1D4971"/>
    <a:srgbClr val="000099"/>
    <a:srgbClr val="000058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AE14-89DE-4B13-BF78-1A5ADC8B55DE}" type="datetimeFigureOut">
              <a:rPr lang="cs-CZ" smtClean="0"/>
              <a:t>5.9.2016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F98-B12A-469B-A6BC-A9572C0A710C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11740" t="9112" r="10383" b="37856"/>
          <a:stretch/>
        </p:blipFill>
        <p:spPr bwMode="auto">
          <a:xfrm>
            <a:off x="0" y="0"/>
            <a:ext cx="2515023" cy="931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2"/>
          <a:srcRect l="11740" t="59251" r="10383" b="9171"/>
          <a:stretch/>
        </p:blipFill>
        <p:spPr bwMode="auto">
          <a:xfrm>
            <a:off x="6223000" y="0"/>
            <a:ext cx="2921000" cy="882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667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AE14-89DE-4B13-BF78-1A5ADC8B55DE}" type="datetimeFigureOut">
              <a:rPr lang="cs-CZ" smtClean="0"/>
              <a:t>5.9.2016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F98-B12A-469B-A6BC-A9572C0A7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28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AE14-89DE-4B13-BF78-1A5ADC8B55DE}" type="datetimeFigureOut">
              <a:rPr lang="cs-CZ" smtClean="0"/>
              <a:t>5.9.2016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F98-B12A-469B-A6BC-A9572C0A7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82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AE14-89DE-4B13-BF78-1A5ADC8B55DE}" type="datetimeFigureOut">
              <a:rPr lang="cs-CZ" smtClean="0"/>
              <a:t>5.9.2016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F98-B12A-469B-A6BC-A9572C0A7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64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AE14-89DE-4B13-BF78-1A5ADC8B55DE}" type="datetimeFigureOut">
              <a:rPr lang="cs-CZ" smtClean="0"/>
              <a:t>5.9.2016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F98-B12A-469B-A6BC-A9572C0A7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01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AE14-89DE-4B13-BF78-1A5ADC8B55DE}" type="datetimeFigureOut">
              <a:rPr lang="cs-CZ" smtClean="0"/>
              <a:t>5.9.2016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F98-B12A-469B-A6BC-A9572C0A7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98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AE14-89DE-4B13-BF78-1A5ADC8B55DE}" type="datetimeFigureOut">
              <a:rPr lang="cs-CZ" smtClean="0"/>
              <a:t>5.9.2016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F98-B12A-469B-A6BC-A9572C0A7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04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AE14-89DE-4B13-BF78-1A5ADC8B55DE}" type="datetimeFigureOut">
              <a:rPr lang="cs-CZ" smtClean="0"/>
              <a:t>5.9.2016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F98-B12A-469B-A6BC-A9572C0A7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75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AE14-89DE-4B13-BF78-1A5ADC8B55DE}" type="datetimeFigureOut">
              <a:rPr lang="cs-CZ" smtClean="0"/>
              <a:t>5.9.2016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F98-B12A-469B-A6BC-A9572C0A7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85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AE14-89DE-4B13-BF78-1A5ADC8B55DE}" type="datetimeFigureOut">
              <a:rPr lang="cs-CZ" smtClean="0"/>
              <a:t>5.9.2016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F98-B12A-469B-A6BC-A9572C0A7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71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AE14-89DE-4B13-BF78-1A5ADC8B55DE}" type="datetimeFigureOut">
              <a:rPr lang="cs-CZ" smtClean="0"/>
              <a:t>5.9.2016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7F98-B12A-469B-A6BC-A9572C0A7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89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AE14-89DE-4B13-BF78-1A5ADC8B55DE}" type="datetimeFigureOut">
              <a:rPr lang="cs-CZ" smtClean="0"/>
              <a:t>5.9.2016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E7F98-B12A-469B-A6BC-A9572C0A7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96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rastrukturamorava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infrastrukturamorava.cz" TargetMode="External"/><Relationship Id="rId5" Type="http://schemas.openxmlformats.org/officeDocument/2006/relationships/hyperlink" Target="http://moravskeforum.cz/" TargetMode="External"/><Relationship Id="rId4" Type="http://schemas.openxmlformats.org/officeDocument/2006/relationships/hyperlink" Target="http://konference-morava.c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00970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Fakta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mýty </a:t>
            </a:r>
            <a:endParaRPr lang="cs-C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přípravě dopravní infrastruktury v ČR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dnadpis 8"/>
          <p:cNvSpPr txBox="1">
            <a:spLocks/>
          </p:cNvSpPr>
          <p:nvPr/>
        </p:nvSpPr>
        <p:spPr bwMode="auto">
          <a:xfrm>
            <a:off x="6399106" y="5977776"/>
            <a:ext cx="227869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b="1" dirty="0">
                <a:solidFill>
                  <a:srgbClr val="000058"/>
                </a:solidFill>
                <a:latin typeface="+mn-lt"/>
                <a:cs typeface="Arial" panose="020B0604020202020204" pitchFamily="34" charset="0"/>
              </a:rPr>
              <a:t>Ostrava 16. 9. 2016</a:t>
            </a:r>
          </a:p>
        </p:txBody>
      </p:sp>
      <p:sp>
        <p:nvSpPr>
          <p:cNvPr id="11" name="Podnadpis 8"/>
          <p:cNvSpPr txBox="1">
            <a:spLocks/>
          </p:cNvSpPr>
          <p:nvPr/>
        </p:nvSpPr>
        <p:spPr bwMode="auto">
          <a:xfrm>
            <a:off x="6320749" y="2805412"/>
            <a:ext cx="2435407" cy="85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Libor Lukáš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000" b="1" dirty="0" smtClean="0">
                <a:latin typeface="+mn-lt"/>
                <a:cs typeface="Arial" panose="020B0604020202020204" pitchFamily="34" charset="0"/>
              </a:rPr>
              <a:t>předseda SRDIM</a:t>
            </a:r>
            <a:endParaRPr lang="cs-CZ" altLang="cs-CZ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5064" t="37408" r="28846" b="31139"/>
          <a:stretch/>
        </p:blipFill>
        <p:spPr>
          <a:xfrm>
            <a:off x="6522252" y="4534131"/>
            <a:ext cx="2218824" cy="108773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3" y="2438400"/>
            <a:ext cx="5807471" cy="41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4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kavan\Documents\VZ+RZK+HD+RHSD\DI prezentace PK\Fotky a vizualizace\došly peníz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114626" y="978327"/>
            <a:ext cx="2764042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egislativní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podmínky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přípravy</a:t>
            </a:r>
          </a:p>
          <a:p>
            <a:pPr marL="269875" indent="-269875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Veřejný zájem na dobudování dopravní infrastruktury </a:t>
            </a:r>
          </a:p>
          <a:p>
            <a:pPr marL="269875" indent="-269875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Majetkoprávní příprava + vyvlastnění</a:t>
            </a:r>
          </a:p>
          <a:p>
            <a:pPr marL="269875" indent="-269875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Zákon o liniových stavbách – Stavební zákon</a:t>
            </a:r>
          </a:p>
          <a:p>
            <a:pPr marL="269875" indent="-269875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Posouzení vlivů na životní prostředí EIA + nová stanoviska, + výjimky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</a:p>
          <a:p>
            <a:pPr marL="269875" indent="-269875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Zadávání veřejných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zakázek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744677" y="1309187"/>
            <a:ext cx="2399323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druhé straně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existují spolky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které pod pláštíkem ochrany přírody lobují za svoje osobní zájmy, či názory </a:t>
            </a:r>
            <a:endParaRPr lang="cs-CZ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těžko rozlišujeme jejich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manipulativní techniky </a:t>
            </a: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vyjadřování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„žalují“ EK a znevažují práci vlády, krajů a veřejné správy 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51289" y="165998"/>
            <a:ext cx="6321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Příprava dopravní infrastruktury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1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16935" r="20632" b="22813"/>
          <a:stretch/>
        </p:blipFill>
        <p:spPr bwMode="auto">
          <a:xfrm>
            <a:off x="434680" y="1278283"/>
            <a:ext cx="8263351" cy="44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5644" y="0"/>
            <a:ext cx="9144000" cy="13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endParaRPr lang="cs-CZ" altLang="cs-CZ" sz="100" b="1" dirty="0" smtClean="0">
              <a:latin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cs-CZ" alt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Propojení D49 Hulín – R6 </a:t>
            </a:r>
            <a:r>
              <a:rPr lang="cs-CZ" alt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Púchov</a:t>
            </a:r>
            <a:r>
              <a:rPr lang="cs-CZ" altLang="cs-CZ" sz="2400" b="1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cs-CZ" altLang="cs-CZ" b="1" dirty="0" smtClean="0">
                <a:latin typeface="Calibri" panose="020F0502020204030204" pitchFamily="34" charset="0"/>
              </a:rPr>
              <a:t>bylo </a:t>
            </a:r>
            <a:r>
              <a:rPr lang="cs-CZ" altLang="cs-CZ" b="1" dirty="0">
                <a:latin typeface="Calibri" panose="020F0502020204030204" pitchFamily="34" charset="0"/>
              </a:rPr>
              <a:t>na celé řadě </a:t>
            </a:r>
            <a:r>
              <a:rPr lang="cs-CZ" altLang="cs-CZ" b="1" dirty="0" smtClean="0">
                <a:latin typeface="Calibri" panose="020F0502020204030204" pitchFamily="34" charset="0"/>
              </a:rPr>
              <a:t>mezinárodních </a:t>
            </a:r>
            <a:r>
              <a:rPr lang="cs-CZ" altLang="cs-CZ" b="1" dirty="0">
                <a:latin typeface="Calibri" panose="020F0502020204030204" pitchFamily="34" charset="0"/>
              </a:rPr>
              <a:t>setkání podpořeno hospodářským a </a:t>
            </a:r>
            <a:r>
              <a:rPr lang="cs-CZ" altLang="cs-CZ" b="1" dirty="0" smtClean="0">
                <a:latin typeface="Calibri" panose="020F0502020204030204" pitchFamily="34" charset="0"/>
              </a:rPr>
              <a:t>veřejným </a:t>
            </a:r>
            <a:r>
              <a:rPr lang="cs-CZ" altLang="cs-CZ" b="1" dirty="0">
                <a:latin typeface="Calibri" panose="020F0502020204030204" pitchFamily="34" charset="0"/>
              </a:rPr>
              <a:t>sektorem po obou stranách československé </a:t>
            </a:r>
            <a:r>
              <a:rPr lang="cs-CZ" altLang="cs-CZ" b="1" dirty="0" smtClean="0">
                <a:latin typeface="Calibri" panose="020F0502020204030204" pitchFamily="34" charset="0"/>
              </a:rPr>
              <a:t>hranice</a:t>
            </a:r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14490" y="5813528"/>
            <a:ext cx="8703732" cy="1052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této souvislosti konstatujeme, že považujeme za nepřijatelné soustavné zpochybňování mnohaletých snah a úsilí státu, samospráv i hospodářského sektoru směřujícího k realizaci infrastrukturního projektu  D49/R6 Hulín – st. hranice - </a:t>
            </a:r>
            <a:r>
              <a:rPr lang="cs-CZ" sz="15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Púchov</a:t>
            </a:r>
            <a:r>
              <a:rPr lang="cs-CZ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zařazeného do Transevropské dopravní sítě TEN-T, který prošel a nadá</a:t>
            </a:r>
            <a:r>
              <a:rPr lang="fr-FR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prochází</a:t>
            </a:r>
            <a:r>
              <a:rPr lang="cs-CZ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ČR legitimními a velmi přísnými správními procesy v oblasti životní prostředí.</a:t>
            </a:r>
            <a:endParaRPr lang="cs-CZ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1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457243" y="1098603"/>
            <a:ext cx="244968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dirty="0">
                <a:solidFill>
                  <a:srgbClr val="183C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adresa: </a:t>
            </a:r>
            <a:endParaRPr lang="cs-CZ" dirty="0" smtClean="0">
              <a:solidFill>
                <a:srgbClr val="183C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183C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Budova </a:t>
            </a:r>
            <a:r>
              <a:rPr lang="cs-CZ" b="1" dirty="0" err="1">
                <a:solidFill>
                  <a:srgbClr val="183C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ABcentrum</a:t>
            </a:r>
            <a:r>
              <a:rPr lang="cs-CZ" b="1" dirty="0">
                <a:solidFill>
                  <a:srgbClr val="183C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Kosmonautů 989/8, </a:t>
            </a:r>
            <a:endParaRPr lang="cs-CZ" b="1" dirty="0" smtClean="0">
              <a:solidFill>
                <a:srgbClr val="183C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183C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772 </a:t>
            </a:r>
            <a:r>
              <a:rPr lang="cs-CZ" b="1" dirty="0">
                <a:solidFill>
                  <a:srgbClr val="183C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 Olomouc</a:t>
            </a:r>
            <a:r>
              <a:rPr lang="cs-CZ" dirty="0" smtClean="0">
                <a:solidFill>
                  <a:srgbClr val="183C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183C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kancelář Zlín – </a:t>
            </a:r>
          </a:p>
          <a:p>
            <a:pPr algn="ctr">
              <a:spcAft>
                <a:spcPts val="0"/>
              </a:spcAft>
            </a:pPr>
            <a:r>
              <a:rPr lang="cs-CZ" b="1" dirty="0" smtClean="0">
                <a:solidFill>
                  <a:srgbClr val="183C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Vavrečkova 5262</a:t>
            </a:r>
            <a:endParaRPr lang="cs-CZ" sz="2400" b="1" dirty="0">
              <a:solidFill>
                <a:srgbClr val="183C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-1" y="-1"/>
            <a:ext cx="9144001" cy="6858001"/>
            <a:chOff x="-1" y="-1"/>
            <a:chExt cx="9144001" cy="6858001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2"/>
            <a:srcRect l="27099" t="7778" r="27286" b="20013"/>
            <a:stretch/>
          </p:blipFill>
          <p:spPr>
            <a:xfrm>
              <a:off x="-1" y="-1"/>
              <a:ext cx="9144001" cy="6858001"/>
            </a:xfrm>
            <a:prstGeom prst="rect">
              <a:avLst/>
            </a:prstGeom>
          </p:spPr>
        </p:pic>
        <p:sp>
          <p:nvSpPr>
            <p:cNvPr id="3" name="Obdélník 2"/>
            <p:cNvSpPr/>
            <p:nvPr/>
          </p:nvSpPr>
          <p:spPr>
            <a:xfrm>
              <a:off x="3002844" y="5460706"/>
              <a:ext cx="5994400" cy="1308050"/>
            </a:xfrm>
            <a:prstGeom prst="rect">
              <a:avLst/>
            </a:prstGeom>
            <a:solidFill>
              <a:schemeClr val="bg1"/>
            </a:solidFill>
            <a:ln w="12700"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/>
              <a:endParaRPr lang="cs-CZ" sz="1400" b="1" dirty="0" smtClean="0"/>
            </a:p>
            <a:p>
              <a:pPr algn="ctr"/>
              <a:r>
                <a:rPr lang="cs-CZ" sz="2400" b="1" dirty="0" smtClean="0">
                  <a:hlinkClick r:id="rId3"/>
                </a:rPr>
                <a:t>www.infrastrukturamorava.cz</a:t>
              </a:r>
              <a:r>
                <a:rPr lang="cs-CZ" sz="2400" b="1" dirty="0" smtClean="0"/>
                <a:t> </a:t>
              </a:r>
            </a:p>
            <a:p>
              <a:pPr algn="ctr">
                <a:spcBef>
                  <a:spcPts val="300"/>
                </a:spcBef>
              </a:pPr>
              <a:r>
                <a:rPr lang="cs-CZ" b="1" dirty="0">
                  <a:hlinkClick r:id="rId4"/>
                </a:rPr>
                <a:t>http://</a:t>
              </a:r>
              <a:r>
                <a:rPr lang="cs-CZ" b="1" dirty="0" smtClean="0">
                  <a:hlinkClick r:id="rId4"/>
                </a:rPr>
                <a:t>konference-morava.cz</a:t>
              </a:r>
              <a:r>
                <a:rPr lang="cs-CZ" b="1" dirty="0" smtClean="0"/>
                <a:t> </a:t>
              </a:r>
            </a:p>
            <a:p>
              <a:pPr algn="ctr">
                <a:spcBef>
                  <a:spcPts val="300"/>
                </a:spcBef>
              </a:pPr>
              <a:r>
                <a:rPr lang="cs-CZ" b="1" dirty="0">
                  <a:hlinkClick r:id="rId5"/>
                </a:rPr>
                <a:t>http://</a:t>
              </a:r>
              <a:r>
                <a:rPr lang="cs-CZ" b="1" dirty="0" smtClean="0">
                  <a:hlinkClick r:id="rId5"/>
                </a:rPr>
                <a:t>moravskeforum.cz</a:t>
              </a:r>
              <a:r>
                <a:rPr lang="cs-CZ" b="1" dirty="0" smtClean="0"/>
                <a:t> </a:t>
              </a:r>
              <a:endParaRPr lang="cs-CZ" sz="1100" b="1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248358" y="6070616"/>
              <a:ext cx="356728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cs-CZ" sz="16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e-mail: </a:t>
              </a:r>
            </a:p>
            <a:p>
              <a:pPr algn="ctr"/>
              <a:r>
                <a:rPr lang="cs-CZ" sz="16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6"/>
                </a:rPr>
                <a:t>info@infrastrukturamorava.cz</a:t>
              </a:r>
              <a:r>
                <a:rPr lang="cs-CZ" sz="16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28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7" t="18695" r="10625" b="9899"/>
          <a:stretch/>
        </p:blipFill>
        <p:spPr bwMode="auto">
          <a:xfrm>
            <a:off x="80759" y="1283881"/>
            <a:ext cx="4581552" cy="541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888247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 přípravu s nepředvídatelnými lhůtami připadá průměrně 6 – 7 let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743070" y="1349912"/>
            <a:ext cx="4254174" cy="5278368"/>
          </a:xfrm>
          <a:prstGeom prst="rect">
            <a:avLst/>
          </a:prstGeom>
          <a:ln w="1905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300" b="1" dirty="0"/>
              <a:t>V České republice existuje tisíce velmi prospěšných neziskových organizací, které působí ve prospěch jejich členů a mají veřejně prospěšné cíle, které jsou důležité pro rozvoj občanské společnosti </a:t>
            </a:r>
            <a:endParaRPr lang="cs-CZ" sz="1300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existují spolky, které pod pláštíkem ochrany přírody lobují za svoje osobní zájmy, či názory </a:t>
            </a:r>
            <a:r>
              <a:rPr lang="cs-CZ" sz="1300" b="1" dirty="0"/>
              <a:t>a pokud </a:t>
            </a:r>
            <a:r>
              <a:rPr lang="cs-CZ" sz="1300" b="1" dirty="0" smtClean="0"/>
              <a:t>nemáme </a:t>
            </a:r>
            <a:r>
              <a:rPr lang="cs-CZ" sz="1300" b="1" dirty="0"/>
              <a:t>dostatek informací, </a:t>
            </a:r>
            <a:r>
              <a:rPr lang="cs-CZ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těžko </a:t>
            </a:r>
            <a:r>
              <a:rPr lang="cs-CZ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rozlišujeme jejich manipulativní techniky vyjadřování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„žalují“ EK a znevažují práci vlády, krajů a veřejné správy  </a:t>
            </a:r>
            <a:endParaRPr lang="cs-CZ" sz="13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aktivisté neakceptují jiný názor, odlišné potřeby jednotlivců i společenství a jsou přitom neochotní k věcnému jednání, nechtějí akceptovat právní prostředí, pokud jim neumožní prosadit jejich subjektivní názory. S přehledem jsou připraveni nařknout kohokoliv ze „zaujatosti“, kdo nesouhlasí s jejich názory a za „vadný“ označí každý výsledek správního řízení, který jim nevyhovuje.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300" b="1" dirty="0"/>
              <a:t>odeslání dopisu Evropské komisi, českým europoslancům i voleným představitelům našeho státu, či samospráv</a:t>
            </a:r>
            <a:endParaRPr lang="cs-CZ" sz="13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chceme upozornit bruselské úředníky, že v České republice existuje také odlišný názor, nežli ten, který dostávají od environmentálních aktivistických skupin</a:t>
            </a:r>
            <a:r>
              <a:rPr lang="cs-CZ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300" b="1" dirty="0"/>
          </a:p>
        </p:txBody>
      </p:sp>
    </p:spTree>
    <p:extLst>
      <p:ext uri="{BB962C8B-B14F-4D97-AF65-F5344CB8AC3E}">
        <p14:creationId xmlns:p14="http://schemas.microsoft.com/office/powerpoint/2010/main" val="355791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" y="888428"/>
            <a:ext cx="9145853" cy="58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9937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SRDIM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SRDIM" id="{80256377-5A6B-4248-A863-A37F98916F28}" vid="{9683D57C-3B82-4769-BCDE-D93A06F6BE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SRDIM</Template>
  <TotalTime>878</TotalTime>
  <Words>158</Words>
  <Application>Microsoft Office PowerPoint</Application>
  <PresentationFormat>Předvádění na obrazovce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Prezentace SRDIM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Krajský úřad Zlínského kraje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Kavan Pavel</dc:creator>
  <cp:lastModifiedBy>Kavan Pavel</cp:lastModifiedBy>
  <cp:revision>48</cp:revision>
  <cp:lastPrinted>2016-09-05T08:53:18Z</cp:lastPrinted>
  <dcterms:created xsi:type="dcterms:W3CDTF">2016-05-26T07:24:34Z</dcterms:created>
  <dcterms:modified xsi:type="dcterms:W3CDTF">2016-09-05T13:20:22Z</dcterms:modified>
</cp:coreProperties>
</file>